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57"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16/03/2016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620688"/>
            <a:ext cx="7992888" cy="1800200"/>
          </a:xfrm>
          <a:solidFill>
            <a:schemeClr val="accent4">
              <a:lumMod val="60000"/>
              <a:lumOff val="40000"/>
            </a:schemeClr>
          </a:solidFill>
          <a:scene3d>
            <a:camera prst="orthographicFront"/>
            <a:lightRig rig="threePt" dir="t"/>
          </a:scene3d>
          <a:sp3d>
            <a:bevelT prst="angle"/>
          </a:sp3d>
        </p:spPr>
        <p:txBody>
          <a:bodyPr>
            <a:noAutofit/>
          </a:bodyPr>
          <a:lstStyle/>
          <a:p>
            <a:r>
              <a:rPr lang="es-CO" sz="4800" b="1" dirty="0" smtClean="0">
                <a:latin typeface="Bradley Hand ITC" pitchFamily="66" charset="0"/>
              </a:rPr>
              <a:t>Vasijas de barro</a:t>
            </a:r>
            <a:br>
              <a:rPr lang="es-CO" sz="4800" b="1" dirty="0" smtClean="0">
                <a:latin typeface="Bradley Hand ITC" pitchFamily="66" charset="0"/>
              </a:rPr>
            </a:br>
            <a:r>
              <a:rPr lang="es-CO" sz="5400" b="1" dirty="0" smtClean="0">
                <a:latin typeface="Bradley Hand ITC" pitchFamily="66" charset="0"/>
              </a:rPr>
              <a:t> </a:t>
            </a:r>
            <a:r>
              <a:rPr lang="es-CO" sz="6000" b="1" dirty="0" smtClean="0">
                <a:solidFill>
                  <a:srgbClr val="FF0000"/>
                </a:solidFill>
                <a:latin typeface="Bradley Hand ITC" pitchFamily="66" charset="0"/>
              </a:rPr>
              <a:t>con</a:t>
            </a:r>
            <a:r>
              <a:rPr lang="es-CO" sz="6000" b="1" dirty="0">
                <a:solidFill>
                  <a:srgbClr val="FF0000"/>
                </a:solidFill>
                <a:latin typeface="Bradley Hand ITC" pitchFamily="66" charset="0"/>
              </a:rPr>
              <a:t> </a:t>
            </a:r>
            <a:r>
              <a:rPr lang="es-CO" sz="6000" b="1" dirty="0" smtClean="0">
                <a:solidFill>
                  <a:srgbClr val="FF0000"/>
                </a:solidFill>
                <a:latin typeface="Bradley Hand ITC" pitchFamily="66" charset="0"/>
              </a:rPr>
              <a:t>tesoros por dentro</a:t>
            </a:r>
            <a:endParaRPr lang="es-CO" sz="6000" b="1" dirty="0">
              <a:solidFill>
                <a:srgbClr val="FF0000"/>
              </a:solidFill>
              <a:latin typeface="Bradley Hand ITC" pitchFamily="66" charset="0"/>
            </a:endParaRPr>
          </a:p>
        </p:txBody>
      </p:sp>
      <p:sp>
        <p:nvSpPr>
          <p:cNvPr id="3" name="2 Subtítulo"/>
          <p:cNvSpPr>
            <a:spLocks noGrp="1"/>
          </p:cNvSpPr>
          <p:nvPr>
            <p:ph type="subTitle" idx="1"/>
          </p:nvPr>
        </p:nvSpPr>
        <p:spPr>
          <a:xfrm>
            <a:off x="2699792" y="5805264"/>
            <a:ext cx="3456384" cy="792088"/>
          </a:xfrm>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3600" b="1" dirty="0">
                <a:solidFill>
                  <a:srgbClr val="FF0000"/>
                </a:solidFill>
              </a:rPr>
              <a:t>2</a:t>
            </a:r>
            <a:r>
              <a:rPr lang="es-CO" sz="3600" b="1" dirty="0" smtClean="0">
                <a:solidFill>
                  <a:srgbClr val="FF0000"/>
                </a:solidFill>
              </a:rPr>
              <a:t> Cor.4:7.</a:t>
            </a:r>
            <a:endParaRPr lang="es-CO" sz="3600" b="1" dirty="0">
              <a:solidFill>
                <a:srgbClr val="FF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636912"/>
            <a:ext cx="3960440" cy="2990056"/>
          </a:xfrm>
          <a:prstGeom prst="rect">
            <a:avLst/>
          </a:prstGeom>
          <a:noFill/>
          <a:ln>
            <a:noFill/>
          </a:ln>
          <a:effectLst/>
          <a:scene3d>
            <a:camera prst="orthographicFront"/>
            <a:lightRig rig="threePt" dir="t"/>
          </a:scene3d>
          <a:sp3d>
            <a:bevelT w="139700" h="139700" prst="divo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415654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635080" cy="1143000"/>
          </a:xfrm>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a:t>Vasijas de barro</a:t>
            </a:r>
            <a:br>
              <a:rPr lang="es-CO" b="1" dirty="0"/>
            </a:br>
            <a:r>
              <a:rPr lang="es-CO" b="1" dirty="0"/>
              <a:t> con tesoros por dentro</a:t>
            </a:r>
          </a:p>
        </p:txBody>
      </p:sp>
      <p:sp>
        <p:nvSpPr>
          <p:cNvPr id="3" name="2 Marcador de contenido"/>
          <p:cNvSpPr>
            <a:spLocks noGrp="1"/>
          </p:cNvSpPr>
          <p:nvPr>
            <p:ph idx="1"/>
          </p:nvPr>
        </p:nvSpPr>
        <p:spPr>
          <a:xfrm>
            <a:off x="457200" y="1600200"/>
            <a:ext cx="8229600" cy="4925144"/>
          </a:xfrm>
          <a:solidFill>
            <a:schemeClr val="bg1"/>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a:t>Mi propósito al exponer este tema es alentar a los </a:t>
            </a:r>
            <a:r>
              <a:rPr lang="es-CO" dirty="0" smtClean="0"/>
              <a:t>hijos de Dios a </a:t>
            </a:r>
            <a:r>
              <a:rPr lang="es-CO" dirty="0"/>
              <a:t>confiar en el poder de Dios, cuando es necesario soportar el sufrimiento, los temores, la inseguridad</a:t>
            </a:r>
            <a:r>
              <a:rPr lang="es-CO" dirty="0" smtClean="0"/>
              <a:t>.</a:t>
            </a:r>
          </a:p>
          <a:p>
            <a:pPr marL="0" indent="0" algn="ctr">
              <a:buNone/>
            </a:pPr>
            <a:r>
              <a:rPr lang="es-CO" b="1" dirty="0">
                <a:solidFill>
                  <a:srgbClr val="FF0000"/>
                </a:solidFill>
              </a:rPr>
              <a:t>2</a:t>
            </a:r>
            <a:r>
              <a:rPr lang="es-CO" b="1" dirty="0" smtClean="0">
                <a:solidFill>
                  <a:srgbClr val="FF0000"/>
                </a:solidFill>
              </a:rPr>
              <a:t> Cor.4:7</a:t>
            </a:r>
            <a:r>
              <a:rPr lang="es-CO" dirty="0"/>
              <a:t>. dice</a:t>
            </a:r>
            <a:r>
              <a:rPr lang="es-CO" dirty="0" smtClean="0"/>
              <a:t>:</a:t>
            </a:r>
          </a:p>
          <a:p>
            <a:pPr marL="0" indent="0" algn="ctr">
              <a:buNone/>
            </a:pPr>
            <a:r>
              <a:rPr lang="es-CO" dirty="0" smtClean="0"/>
              <a:t>«</a:t>
            </a:r>
            <a:r>
              <a:rPr lang="es-CO" dirty="0" smtClean="0">
                <a:latin typeface="Agency FB" pitchFamily="34" charset="0"/>
              </a:rPr>
              <a:t>Pero </a:t>
            </a:r>
            <a:r>
              <a:rPr lang="es-CO" dirty="0">
                <a:latin typeface="Agency FB" pitchFamily="34" charset="0"/>
              </a:rPr>
              <a:t>tenemos este tesoro en vasos de barro, para que la excelencia del poder sea de Dios, y no de </a:t>
            </a:r>
            <a:r>
              <a:rPr lang="es-CO" dirty="0" smtClean="0">
                <a:latin typeface="Agency FB" pitchFamily="34" charset="0"/>
              </a:rPr>
              <a:t>nosotros</a:t>
            </a:r>
            <a:r>
              <a:rPr lang="es-CO" dirty="0" smtClean="0"/>
              <a:t>»</a:t>
            </a:r>
            <a:endParaRPr lang="es-CO" dirty="0"/>
          </a:p>
          <a:p>
            <a:pPr marL="0" indent="0" algn="ctr">
              <a:buNone/>
            </a:pPr>
            <a:r>
              <a:rPr lang="es-CO" dirty="0"/>
              <a:t>En Este pasaje encontramos que el creyente lleva un tesoro en su interior a pesar de que su fragilidad es como el barro. y que no debemos confiar en nosotros mismos sino en el poder de Dios. Para que la excelencia del poder sea de Dios y no de nosotros.</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5234"/>
            <a:ext cx="1985821" cy="1512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52867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698976" cy="3240360"/>
          </a:xfrm>
          <a:solidFill>
            <a:schemeClr val="accent2">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buNone/>
            </a:pPr>
            <a:r>
              <a:rPr lang="es-CO" dirty="0"/>
              <a:t>R</a:t>
            </a:r>
            <a:r>
              <a:rPr lang="es-CO" dirty="0" smtClean="0"/>
              <a:t>ecordaremos </a:t>
            </a:r>
            <a:r>
              <a:rPr lang="es-CO" dirty="0"/>
              <a:t>que </a:t>
            </a:r>
            <a:r>
              <a:rPr lang="es-CO" dirty="0" smtClean="0"/>
              <a:t>Antiguamente, por motivo a que no habían Bancos, el </a:t>
            </a:r>
            <a:r>
              <a:rPr lang="es-CO" dirty="0"/>
              <a:t>dinero se guardaba en vasijas de barro; Nuestros abuelos y bisabuelos, Ponían su dinero en vasijas de barro, (tinajas) Y lo enterraban, donde solo ellos sabían, Depositar un tesoro en vasijas de barro, era el banco mas seguro</a:t>
            </a:r>
            <a:r>
              <a:rPr lang="es-CO" dirty="0" smtClean="0"/>
              <a:t>.</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0648"/>
            <a:ext cx="2696419" cy="3240359"/>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3861048"/>
            <a:ext cx="7776864" cy="2308324"/>
          </a:xfrm>
          <a:prstGeom prst="rect">
            <a:avLst/>
          </a:prstGeom>
          <a:solidFill>
            <a:schemeClr val="bg2">
              <a:lumMod val="90000"/>
            </a:schemeClr>
          </a:solidFill>
          <a:scene3d>
            <a:camera prst="orthographicFront"/>
            <a:lightRig rig="threePt" dir="t"/>
          </a:scene3d>
          <a:sp3d>
            <a:bevelT prst="slope"/>
          </a:sp3d>
        </p:spPr>
        <p:txBody>
          <a:bodyPr wrap="square">
            <a:spAutoFit/>
          </a:bodyPr>
          <a:lstStyle/>
          <a:p>
            <a:r>
              <a:rPr lang="es-CO" sz="2400" dirty="0"/>
              <a:t>Un tesoro en vasijas de barro.</a:t>
            </a:r>
          </a:p>
          <a:p>
            <a:r>
              <a:rPr lang="es-CO" sz="2400" dirty="0"/>
              <a:t>Este es exactamente el pensamiento del Apóstol Pablo al escribir a los </a:t>
            </a:r>
            <a:r>
              <a:rPr lang="es-CO" sz="2400" dirty="0" smtClean="0"/>
              <a:t>Corintios.  </a:t>
            </a:r>
            <a:r>
              <a:rPr lang="es-CO" sz="2400" b="1" dirty="0" smtClean="0">
                <a:solidFill>
                  <a:srgbClr val="FF0000"/>
                </a:solidFill>
              </a:rPr>
              <a:t>2 Cor</a:t>
            </a:r>
            <a:r>
              <a:rPr lang="es-CO" sz="2400" b="1" dirty="0">
                <a:solidFill>
                  <a:srgbClr val="FF0000"/>
                </a:solidFill>
              </a:rPr>
              <a:t>. 4-7</a:t>
            </a:r>
            <a:r>
              <a:rPr lang="es-CO" sz="2400" dirty="0"/>
              <a:t>: </a:t>
            </a:r>
            <a:r>
              <a:rPr lang="es-CO" sz="2400" dirty="0" smtClean="0"/>
              <a:t>«</a:t>
            </a:r>
            <a:r>
              <a:rPr lang="es-CO" sz="2400" dirty="0" smtClean="0">
                <a:latin typeface="Agency FB" pitchFamily="34" charset="0"/>
              </a:rPr>
              <a:t>Pero</a:t>
            </a:r>
            <a:r>
              <a:rPr lang="es-CO" sz="2400" dirty="0">
                <a:latin typeface="Agency FB" pitchFamily="34" charset="0"/>
              </a:rPr>
              <a:t>… llevamos este tesoro en vasos de barro</a:t>
            </a:r>
            <a:r>
              <a:rPr lang="es-CO" sz="2400" dirty="0" smtClean="0">
                <a:latin typeface="Agency FB" pitchFamily="34" charset="0"/>
              </a:rPr>
              <a:t>.» </a:t>
            </a:r>
            <a:endParaRPr lang="es-CO" sz="2400" dirty="0">
              <a:latin typeface="Agency FB" pitchFamily="34" charset="0"/>
            </a:endParaRPr>
          </a:p>
          <a:p>
            <a:r>
              <a:rPr lang="es-CO" sz="2400" dirty="0"/>
              <a:t>Veamos a la luz de este texto, por qué el </a:t>
            </a:r>
            <a:r>
              <a:rPr lang="es-CO" sz="2400" dirty="0" smtClean="0"/>
              <a:t>Apóstol </a:t>
            </a:r>
            <a:r>
              <a:rPr lang="es-CO" sz="2400" dirty="0"/>
              <a:t>Pablo considera que los creyentes llevamos un tesoro </a:t>
            </a:r>
            <a:r>
              <a:rPr lang="es-CO" sz="2400" dirty="0" smtClean="0"/>
              <a:t>dentro.</a:t>
            </a:r>
            <a:endParaRPr lang="es-CO" sz="2400" dirty="0"/>
          </a:p>
        </p:txBody>
      </p:sp>
    </p:spTree>
    <p:extLst>
      <p:ext uri="{BB962C8B-B14F-4D97-AF65-F5344CB8AC3E}">
        <p14:creationId xmlns:p14="http://schemas.microsoft.com/office/powerpoint/2010/main" val="409817323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507288" cy="6264696"/>
          </a:xfrm>
          <a:solidFill>
            <a:schemeClr val="bg1"/>
          </a:solidFill>
          <a:scene3d>
            <a:camera prst="orthographicFront"/>
            <a:lightRig rig="threePt" dir="t"/>
          </a:scene3d>
          <a:sp3d>
            <a:bevelT prst="slope"/>
          </a:sp3d>
        </p:spPr>
        <p:txBody>
          <a:bodyPr>
            <a:normAutofit fontScale="70000" lnSpcReduction="20000"/>
          </a:bodyPr>
          <a:lstStyle/>
          <a:p>
            <a:pPr marL="0" indent="0">
              <a:buNone/>
            </a:pPr>
            <a:endParaRPr lang="es-CO" sz="3600" b="1" u="sng" dirty="0" smtClean="0"/>
          </a:p>
          <a:p>
            <a:pPr marL="0" indent="0">
              <a:buNone/>
            </a:pPr>
            <a:r>
              <a:rPr lang="es-CO" sz="3600" b="1" u="sng" dirty="0" smtClean="0"/>
              <a:t>Primero</a:t>
            </a:r>
            <a:r>
              <a:rPr lang="es-CO" sz="3600" b="1" u="sng" dirty="0" smtClean="0"/>
              <a:t>.</a:t>
            </a:r>
            <a:r>
              <a:rPr lang="es-CO" sz="3600" dirty="0"/>
              <a:t> </a:t>
            </a:r>
            <a:r>
              <a:rPr lang="es-CO" sz="2800" dirty="0" smtClean="0"/>
              <a:t>Es </a:t>
            </a:r>
            <a:r>
              <a:rPr lang="es-CO" sz="2800" dirty="0"/>
              <a:t>un tesoro por que en El conocimiento de Dios a través de Jesucristo, se encuentran los tesoros de la sabiduría y del </a:t>
            </a:r>
            <a:r>
              <a:rPr lang="es-CO" sz="2800" dirty="0" smtClean="0"/>
              <a:t>entendimiento. </a:t>
            </a:r>
            <a:endParaRPr lang="es-CO" sz="2800" dirty="0"/>
          </a:p>
          <a:p>
            <a:endParaRPr lang="es-CO" dirty="0" smtClean="0"/>
          </a:p>
          <a:p>
            <a:r>
              <a:rPr lang="es-CO" dirty="0" smtClean="0"/>
              <a:t>¿</a:t>
            </a:r>
            <a:r>
              <a:rPr lang="es-CO" b="1" dirty="0" smtClean="0"/>
              <a:t>Que </a:t>
            </a:r>
            <a:r>
              <a:rPr lang="es-CO" b="1" dirty="0"/>
              <a:t>si Saulo de Tarso conocía a Dios</a:t>
            </a:r>
            <a:r>
              <a:rPr lang="es-CO" dirty="0" smtClean="0"/>
              <a:t>?</a:t>
            </a:r>
          </a:p>
          <a:p>
            <a:pPr marL="0" indent="0">
              <a:buNone/>
            </a:pPr>
            <a:r>
              <a:rPr lang="es-CO" dirty="0" smtClean="0"/>
              <a:t> </a:t>
            </a:r>
            <a:r>
              <a:rPr lang="es-CO" sz="2800" dirty="0"/>
              <a:t>Claro que Saulo de Tarso conocía a Dios, tenia un conocimiento teórico de </a:t>
            </a:r>
            <a:r>
              <a:rPr lang="es-CO" sz="2800" dirty="0" smtClean="0"/>
              <a:t>Dios. </a:t>
            </a:r>
            <a:r>
              <a:rPr lang="es-CO" sz="2800" dirty="0"/>
              <a:t>Y como usted </a:t>
            </a:r>
            <a:r>
              <a:rPr lang="es-CO" sz="2800" dirty="0" smtClean="0"/>
              <a:t>sabe, Saulo </a:t>
            </a:r>
            <a:r>
              <a:rPr lang="es-CO" sz="2800" dirty="0"/>
              <a:t>era un terrible enemigo de los cristianos ¡AH! Pero un día por el camino a Damasco Jesús le habló y cuando Jesús le habla, Saulo, Saulo porque me persigues</a:t>
            </a:r>
            <a:r>
              <a:rPr lang="es-CO" sz="2800" dirty="0" smtClean="0"/>
              <a:t>?  Saulo pregunta, </a:t>
            </a:r>
            <a:r>
              <a:rPr lang="es-CO" dirty="0" smtClean="0"/>
              <a:t>¿Señor </a:t>
            </a:r>
            <a:r>
              <a:rPr lang="es-CO" dirty="0"/>
              <a:t>quien </a:t>
            </a:r>
            <a:r>
              <a:rPr lang="es-CO" dirty="0" smtClean="0"/>
              <a:t>eres?  ¡Yo </a:t>
            </a:r>
            <a:r>
              <a:rPr lang="es-CO" dirty="0"/>
              <a:t>soy Jesús a quien tú </a:t>
            </a:r>
            <a:r>
              <a:rPr lang="es-CO" dirty="0" smtClean="0"/>
              <a:t>persigues</a:t>
            </a:r>
            <a:r>
              <a:rPr lang="es-CO" dirty="0" smtClean="0"/>
              <a:t>! Ver </a:t>
            </a:r>
            <a:r>
              <a:rPr lang="es-CO" dirty="0" smtClean="0">
                <a:solidFill>
                  <a:srgbClr val="FF0000"/>
                </a:solidFill>
              </a:rPr>
              <a:t>(Hech.9:1-6).</a:t>
            </a:r>
            <a:endParaRPr lang="es-CO" dirty="0" smtClean="0">
              <a:solidFill>
                <a:srgbClr val="FF0000"/>
              </a:solidFill>
            </a:endParaRPr>
          </a:p>
          <a:p>
            <a:pPr marL="0" indent="0">
              <a:buNone/>
            </a:pPr>
            <a:r>
              <a:rPr lang="es-CO" dirty="0" smtClean="0"/>
              <a:t>Conocer a Dios a través de Jesucristo hizo a Saulo de Tarso, dar un giro en su vida de 180 grados, y le dice Señor ¿Qué quieres que yo haga? Y de perseguidor, pasó a ser perseguido. </a:t>
            </a:r>
          </a:p>
          <a:p>
            <a:endParaRPr lang="es-CO" dirty="0"/>
          </a:p>
          <a:p>
            <a:pPr marL="0" indent="0">
              <a:buNone/>
            </a:pPr>
            <a:r>
              <a:rPr lang="es-CO" dirty="0" smtClean="0"/>
              <a:t>Y </a:t>
            </a:r>
            <a:r>
              <a:rPr lang="es-CO" dirty="0"/>
              <a:t>en </a:t>
            </a:r>
            <a:r>
              <a:rPr lang="es-CO" b="1" dirty="0" smtClean="0">
                <a:solidFill>
                  <a:srgbClr val="FF0000"/>
                </a:solidFill>
              </a:rPr>
              <a:t>Hechos 22: 1-5</a:t>
            </a:r>
            <a:r>
              <a:rPr lang="es-CO" dirty="0" smtClean="0"/>
              <a:t>,</a:t>
            </a:r>
            <a:r>
              <a:rPr lang="es-CO" dirty="0" smtClean="0"/>
              <a:t> </a:t>
            </a:r>
            <a:r>
              <a:rPr lang="es-CO" dirty="0"/>
              <a:t>enumera su currículum tan impresionante, el conocía y tal vez podía comprobar su ascendencia, de la cual estaba muy orgulloso era de la tribu de Benjamín, Llevaba en su cuerpo las señales de pertenecer al pueblo de Dios, (La circuncisión.) En cuanto a la ley fariseo, Conocedor de las </a:t>
            </a:r>
            <a:r>
              <a:rPr lang="es-CO" dirty="0" smtClean="0"/>
              <a:t>Escrituras</a:t>
            </a:r>
            <a:r>
              <a:rPr lang="es-CO" dirty="0"/>
              <a:t>, las tradiciones de los padres, Y las guardaba. </a:t>
            </a:r>
          </a:p>
          <a:p>
            <a:endParaRPr lang="es-CO" dirty="0"/>
          </a:p>
        </p:txBody>
      </p:sp>
    </p:spTree>
    <p:extLst>
      <p:ext uri="{BB962C8B-B14F-4D97-AF65-F5344CB8AC3E}">
        <p14:creationId xmlns:p14="http://schemas.microsoft.com/office/powerpoint/2010/main" val="233776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barn(inVertical)">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solidFill>
            <a:schemeClr val="bg1"/>
          </a:solidFill>
          <a:scene3d>
            <a:camera prst="orthographicFront"/>
            <a:lightRig rig="threePt" dir="t"/>
          </a:scene3d>
          <a:sp3d>
            <a:bevelT w="165100" prst="coolSlant"/>
          </a:sp3d>
        </p:spPr>
        <p:txBody>
          <a:bodyPr>
            <a:normAutofit fontScale="85000" lnSpcReduction="10000"/>
          </a:bodyPr>
          <a:lstStyle/>
          <a:p>
            <a:endParaRPr lang="es-CO" dirty="0" smtClean="0"/>
          </a:p>
          <a:p>
            <a:r>
              <a:rPr lang="es-CO" dirty="0" smtClean="0"/>
              <a:t>Había </a:t>
            </a:r>
            <a:r>
              <a:rPr lang="es-CO" dirty="0"/>
              <a:t>sido educado en la mejor universidad cristiana de su época, a los pies del Rabino Gamaliel. Continúa diciendo: Pero ahora, todo lo tengo por estiércol (excremento, </a:t>
            </a:r>
            <a:r>
              <a:rPr lang="es-CO" dirty="0" smtClean="0"/>
              <a:t>boñigas, </a:t>
            </a:r>
            <a:r>
              <a:rPr lang="es-CO" dirty="0"/>
              <a:t>de los animales), comparado con el conocimiento de Nuestro Señor Jesucristo. ¡Si Ahora que conozco a Cristo, todo lo tengo por estiércol, </a:t>
            </a:r>
            <a:endParaRPr lang="es-CO" dirty="0" smtClean="0"/>
          </a:p>
          <a:p>
            <a:pPr marL="0" indent="0">
              <a:buNone/>
            </a:pPr>
            <a:r>
              <a:rPr lang="es-CO" dirty="0" smtClean="0"/>
              <a:t>Nada </a:t>
            </a:r>
            <a:r>
              <a:rPr lang="es-CO" dirty="0"/>
              <a:t>se compara con el conocer a Dios en la faz de </a:t>
            </a:r>
            <a:r>
              <a:rPr lang="es-CO" dirty="0" smtClean="0"/>
              <a:t>Jesucristo. Conocer </a:t>
            </a:r>
            <a:r>
              <a:rPr lang="es-CO" dirty="0"/>
              <a:t>a Dios con el entendimiento humano a través de tradiciones y leyes es una cosa, pero conocer a Dios a través de Jesucristo es la experiencia mas maravillosa que pueda tener cualquier ser humano, es un tesoro porque en El se encuentran todos los tesoros de la sabiduría y el entendimiento . </a:t>
            </a:r>
          </a:p>
        </p:txBody>
      </p:sp>
    </p:spTree>
    <p:extLst>
      <p:ext uri="{BB962C8B-B14F-4D97-AF65-F5344CB8AC3E}">
        <p14:creationId xmlns:p14="http://schemas.microsoft.com/office/powerpoint/2010/main" val="2266556530"/>
      </p:ext>
    </p:extLst>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bg1"/>
          </a:solidFill>
          <a:scene3d>
            <a:camera prst="orthographicFront"/>
            <a:lightRig rig="threePt" dir="t"/>
          </a:scene3d>
          <a:sp3d>
            <a:bevelT w="165100" prst="coolSlant"/>
          </a:sp3d>
        </p:spPr>
        <p:txBody>
          <a:bodyPr>
            <a:normAutofit fontScale="85000" lnSpcReduction="20000"/>
          </a:bodyPr>
          <a:lstStyle/>
          <a:p>
            <a:r>
              <a:rPr lang="es-CO" dirty="0"/>
              <a:t>Y este conocimiento solo viene de Dios por eso Pablo doblaba sus rodillas y oraba, pidiendo a Dios para que diera a los Efesios espíritu de sabiduría y de revelación en el conocimiento de El de Jesucristo… para que fueran vasijas llenas de los tesoros de la sabiduría y el </a:t>
            </a:r>
            <a:r>
              <a:rPr lang="es-CO" dirty="0" smtClean="0"/>
              <a:t>entendimiento.</a:t>
            </a:r>
          </a:p>
          <a:p>
            <a:pPr lvl="1"/>
            <a:endParaRPr lang="es-CO" dirty="0"/>
          </a:p>
          <a:p>
            <a:pPr lvl="1"/>
            <a:r>
              <a:rPr lang="es-CO" dirty="0" smtClean="0"/>
              <a:t> </a:t>
            </a:r>
            <a:r>
              <a:rPr lang="es-CO" dirty="0"/>
              <a:t>Comparto con usted este tesoro porque Usted puede tener muchos títulos universitarios, Licenciaturas, Maestrías, Doctorados, etc. Será siempre, sabiduría humana, pero la sabiduría que viene de lo alto solamente teniendo a Cristo , mi oración en este momento es que usted reciba espíritu de revelación y de sabiduría en el conocimiento de El. Que usted conozca a Dios a través de Jesucristo. </a:t>
            </a:r>
          </a:p>
          <a:p>
            <a:r>
              <a:rPr lang="es-CO" dirty="0"/>
              <a:t>Cristo es mi tesoro, la razón de mi existencia. Y el será mi razón, hasta morir.</a:t>
            </a:r>
          </a:p>
        </p:txBody>
      </p:sp>
    </p:spTree>
    <p:extLst>
      <p:ext uri="{BB962C8B-B14F-4D97-AF65-F5344CB8AC3E}">
        <p14:creationId xmlns:p14="http://schemas.microsoft.com/office/powerpoint/2010/main" val="1559229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3">
              <a:lumMod val="20000"/>
              <a:lumOff val="80000"/>
            </a:schemeClr>
          </a:solidFill>
          <a:scene3d>
            <a:camera prst="orthographicFront"/>
            <a:lightRig rig="threePt" dir="t"/>
          </a:scene3d>
          <a:sp3d>
            <a:bevelT w="114300" prst="hardEdge"/>
          </a:sp3d>
        </p:spPr>
        <p:txBody>
          <a:bodyPr>
            <a:normAutofit fontScale="70000" lnSpcReduction="20000"/>
          </a:bodyPr>
          <a:lstStyle/>
          <a:p>
            <a:pPr marL="0" indent="0">
              <a:buNone/>
            </a:pPr>
            <a:r>
              <a:rPr lang="es-CO" sz="4000" b="1" u="sng" dirty="0" smtClean="0"/>
              <a:t>Segundo</a:t>
            </a:r>
            <a:r>
              <a:rPr lang="es-CO" sz="3400" b="1" u="sng" dirty="0" smtClean="0"/>
              <a:t>.</a:t>
            </a:r>
            <a:r>
              <a:rPr lang="es-CO" dirty="0" smtClean="0"/>
              <a:t> Es </a:t>
            </a:r>
            <a:r>
              <a:rPr lang="es-CO" dirty="0"/>
              <a:t>un tesoro porque el Evangelio de Jesucristo, cambia el destino eterno de las personas.</a:t>
            </a:r>
          </a:p>
          <a:p>
            <a:r>
              <a:rPr lang="es-CO" dirty="0"/>
              <a:t>El apóstol Pablo, antes Saulo de Tarso decía: </a:t>
            </a:r>
            <a:r>
              <a:rPr lang="es-CO" dirty="0" smtClean="0"/>
              <a:t>«</a:t>
            </a:r>
            <a:r>
              <a:rPr lang="es-CO" dirty="0" smtClean="0">
                <a:latin typeface="Agency FB" pitchFamily="34" charset="0"/>
              </a:rPr>
              <a:t>Porque </a:t>
            </a:r>
            <a:r>
              <a:rPr lang="es-CO" dirty="0">
                <a:latin typeface="Agency FB" pitchFamily="34" charset="0"/>
              </a:rPr>
              <a:t>no me avergüenzo del Evangelio porque es potencia de Dios para </a:t>
            </a:r>
            <a:r>
              <a:rPr lang="es-CO" dirty="0" smtClean="0">
                <a:latin typeface="Agency FB" pitchFamily="34" charset="0"/>
              </a:rPr>
              <a:t>salud</a:t>
            </a:r>
            <a:r>
              <a:rPr lang="es-CO" dirty="0" smtClean="0"/>
              <a:t>» </a:t>
            </a:r>
            <a:r>
              <a:rPr lang="es-CO" dirty="0" smtClean="0">
                <a:solidFill>
                  <a:srgbClr val="FF0000"/>
                </a:solidFill>
              </a:rPr>
              <a:t>(Rom.1:16), </a:t>
            </a:r>
            <a:r>
              <a:rPr lang="es-CO" dirty="0"/>
              <a:t>es un tesoro porque tiene poder para cambiar el destino eterno de los que creen. El evangelio es Potencia de Dios, para transformar, Tú compartes de Cristo y los que iban al infierno, creen y ahora van al cielo, Predicas de cristo y la gente que iba a morir es sanada. … Y el alcohólico, ahora vive sobrio, el que era adicto a alguna droga, puede decir estoy limpio, ¡Aleluya!</a:t>
            </a:r>
          </a:p>
          <a:p>
            <a:r>
              <a:rPr lang="es-CO" dirty="0"/>
              <a:t>Las vidas son transformadas, los matrimonios restaurados, Por eso, </a:t>
            </a:r>
            <a:r>
              <a:rPr lang="es-CO" dirty="0" smtClean="0"/>
              <a:t>«</a:t>
            </a:r>
            <a:r>
              <a:rPr lang="es-CO" dirty="0" smtClean="0">
                <a:latin typeface="Agency FB" pitchFamily="34" charset="0"/>
              </a:rPr>
              <a:t>no </a:t>
            </a:r>
            <a:r>
              <a:rPr lang="es-CO" dirty="0">
                <a:latin typeface="Agency FB" pitchFamily="34" charset="0"/>
              </a:rPr>
              <a:t>me avergüenzo del evangelio porque es poder de Dios para </a:t>
            </a:r>
            <a:r>
              <a:rPr lang="es-CO" dirty="0" smtClean="0">
                <a:latin typeface="Agency FB" pitchFamily="34" charset="0"/>
              </a:rPr>
              <a:t>salvación</a:t>
            </a:r>
            <a:r>
              <a:rPr lang="es-CO" dirty="0" smtClean="0"/>
              <a:t>».</a:t>
            </a:r>
            <a:endParaRPr lang="es-CO" dirty="0"/>
          </a:p>
          <a:p>
            <a:endParaRPr lang="es-CO" dirty="0" smtClean="0"/>
          </a:p>
          <a:p>
            <a:r>
              <a:rPr lang="es-CO" dirty="0" smtClean="0"/>
              <a:t>¿</a:t>
            </a:r>
            <a:r>
              <a:rPr lang="es-CO" dirty="0"/>
              <a:t>Conoces a Dios a través de Jesucristo? </a:t>
            </a:r>
            <a:r>
              <a:rPr lang="es-CO" dirty="0" smtClean="0"/>
              <a:t>Entonces llevas </a:t>
            </a:r>
            <a:r>
              <a:rPr lang="es-CO" dirty="0"/>
              <a:t>un tesoro dentro de ti vasija, un tesoro, glorioso, porque en El se encuentran todos los tesoros de la sabiduría y del conocimiento y el Poder de Dios para salvación. Y si usted no conoce a Dios a través de Jesucristo, pídale en este momento, Dame Señor espíritu de revelación y de sabiduría para conocerte.</a:t>
            </a:r>
          </a:p>
          <a:p>
            <a:endParaRPr lang="es-CO" dirty="0"/>
          </a:p>
        </p:txBody>
      </p:sp>
    </p:spTree>
    <p:extLst>
      <p:ext uri="{BB962C8B-B14F-4D97-AF65-F5344CB8AC3E}">
        <p14:creationId xmlns:p14="http://schemas.microsoft.com/office/powerpoint/2010/main" val="2605612658"/>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bg1"/>
          </a:solidFill>
          <a:scene3d>
            <a:camera prst="orthographicFront"/>
            <a:lightRig rig="threePt" dir="t"/>
          </a:scene3d>
          <a:sp3d>
            <a:bevelT prst="convex"/>
          </a:sp3d>
        </p:spPr>
        <p:txBody>
          <a:bodyPr>
            <a:normAutofit fontScale="85000" lnSpcReduction="10000"/>
          </a:bodyPr>
          <a:lstStyle/>
          <a:p>
            <a:pPr marL="0" indent="0">
              <a:buNone/>
            </a:pPr>
            <a:r>
              <a:rPr lang="es-CO" sz="3500" b="1" u="sng" dirty="0" smtClean="0"/>
              <a:t>Tercero</a:t>
            </a:r>
            <a:r>
              <a:rPr lang="es-CO" sz="3500" dirty="0" smtClean="0"/>
              <a:t>: </a:t>
            </a:r>
            <a:r>
              <a:rPr lang="es-CO" sz="2800" dirty="0" smtClean="0"/>
              <a:t>Lo </a:t>
            </a:r>
            <a:r>
              <a:rPr lang="es-CO" sz="2800" dirty="0"/>
              <a:t>puso en vasijas de barro , para manifestar su poder en nosotros.</a:t>
            </a:r>
          </a:p>
          <a:p>
            <a:r>
              <a:rPr lang="es-CO" sz="2800" dirty="0"/>
              <a:t>¡SI! Es un tesoro, pero… en vasijas de barro, para que la excelencia del poder sea de Dios y no de nosotros.</a:t>
            </a:r>
          </a:p>
          <a:p>
            <a:r>
              <a:rPr lang="es-CO" sz="2800" dirty="0"/>
              <a:t>Pero… Pero… Pero…( Este pero dice mucho, Es una advertencia, ¡si! es un tesoro pero pon atención.) Llevamos este tesoro en vasos de barro</a:t>
            </a:r>
            <a:r>
              <a:rPr lang="es-CO" sz="2800" dirty="0" smtClean="0"/>
              <a:t>...Vasijas </a:t>
            </a:r>
            <a:r>
              <a:rPr lang="es-CO" sz="2800" dirty="0"/>
              <a:t>de barro que sufren los embates de la vida, pero consolados y protegidos por Dios.</a:t>
            </a:r>
          </a:p>
          <a:p>
            <a:r>
              <a:rPr lang="es-CO" dirty="0"/>
              <a:t>El apóstol Pablo dice a los corintios</a:t>
            </a:r>
            <a:r>
              <a:rPr lang="es-CO" dirty="0" smtClean="0"/>
              <a:t>: «</a:t>
            </a:r>
            <a:r>
              <a:rPr lang="es-CO" dirty="0" smtClean="0">
                <a:latin typeface="Agency FB" pitchFamily="34" charset="0"/>
              </a:rPr>
              <a:t>Quiero </a:t>
            </a:r>
            <a:r>
              <a:rPr lang="es-CO" dirty="0">
                <a:latin typeface="Agency FB" pitchFamily="34" charset="0"/>
              </a:rPr>
              <a:t>que ustedes sepan que en Asia , fuimos atribulados mas allá de nuestras fuerzas, incluso ya habíamos perdido la esperanza de salvar la </a:t>
            </a:r>
            <a:r>
              <a:rPr lang="es-CO" dirty="0" smtClean="0">
                <a:latin typeface="Agency FB" pitchFamily="34" charset="0"/>
              </a:rPr>
              <a:t>vida</a:t>
            </a:r>
            <a:r>
              <a:rPr lang="es-CO" dirty="0" smtClean="0"/>
              <a:t>» </a:t>
            </a:r>
            <a:r>
              <a:rPr lang="es-CO" dirty="0" smtClean="0">
                <a:solidFill>
                  <a:srgbClr val="FF0000"/>
                </a:solidFill>
              </a:rPr>
              <a:t>(2Cor.1:8), </a:t>
            </a:r>
            <a:r>
              <a:rPr lang="es-CO" dirty="0"/>
              <a:t>esta hablando de los sufrimientos del </a:t>
            </a:r>
            <a:r>
              <a:rPr lang="es-CO" dirty="0" smtClean="0"/>
              <a:t>apóstol, y </a:t>
            </a:r>
            <a:r>
              <a:rPr lang="es-CO" dirty="0"/>
              <a:t>tu dirás bueno eso era para Pablo, </a:t>
            </a:r>
            <a:r>
              <a:rPr lang="es-CO" dirty="0" smtClean="0"/>
              <a:t>y él dice </a:t>
            </a:r>
            <a:r>
              <a:rPr lang="es-CO" dirty="0"/>
              <a:t>que </a:t>
            </a:r>
            <a:r>
              <a:rPr lang="es-CO" dirty="0" smtClean="0"/>
              <a:t>«</a:t>
            </a:r>
            <a:r>
              <a:rPr lang="es-CO" dirty="0" smtClean="0">
                <a:latin typeface="Agency FB" pitchFamily="34" charset="0"/>
              </a:rPr>
              <a:t>todos </a:t>
            </a:r>
            <a:r>
              <a:rPr lang="es-CO" dirty="0">
                <a:latin typeface="Agency FB" pitchFamily="34" charset="0"/>
              </a:rPr>
              <a:t>los que quieren vivir piadosamente sufrirán </a:t>
            </a:r>
            <a:r>
              <a:rPr lang="es-CO" dirty="0" smtClean="0">
                <a:latin typeface="Agency FB" pitchFamily="34" charset="0"/>
              </a:rPr>
              <a:t>persecución</a:t>
            </a:r>
            <a:r>
              <a:rPr lang="es-CO" dirty="0" smtClean="0"/>
              <a:t>». </a:t>
            </a:r>
            <a:r>
              <a:rPr lang="es-CO" dirty="0" smtClean="0">
                <a:solidFill>
                  <a:srgbClr val="FF0000"/>
                </a:solidFill>
              </a:rPr>
              <a:t>(2Tim.3:12).</a:t>
            </a:r>
            <a:endParaRPr lang="es-CO" dirty="0">
              <a:solidFill>
                <a:srgbClr val="FF0000"/>
              </a:solidFill>
            </a:endParaRPr>
          </a:p>
        </p:txBody>
      </p:sp>
    </p:spTree>
    <p:extLst>
      <p:ext uri="{BB962C8B-B14F-4D97-AF65-F5344CB8AC3E}">
        <p14:creationId xmlns:p14="http://schemas.microsoft.com/office/powerpoint/2010/main" val="261428311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3">
              <a:lumMod val="20000"/>
              <a:lumOff val="80000"/>
            </a:schemeClr>
          </a:solidFill>
          <a:scene3d>
            <a:camera prst="orthographicFront"/>
            <a:lightRig rig="threePt" dir="t"/>
          </a:scene3d>
          <a:sp3d>
            <a:bevelT prst="convex"/>
          </a:sp3d>
        </p:spPr>
        <p:txBody>
          <a:bodyPr>
            <a:normAutofit fontScale="92500" lnSpcReduction="20000"/>
          </a:bodyPr>
          <a:lstStyle/>
          <a:p>
            <a:r>
              <a:rPr lang="es-CO" dirty="0"/>
              <a:t>En tu vida… no una turba enardecida , PERO LAS CIRCUNSTANCIAS QUE HAS TENIDO QUÈ ENFRENTAR ¿En algún momento en su vida, ha sentido usted que todo le sale mal? </a:t>
            </a:r>
            <a:endParaRPr lang="es-CO" dirty="0" smtClean="0"/>
          </a:p>
          <a:p>
            <a:pPr lvl="1"/>
            <a:r>
              <a:rPr lang="es-CO" dirty="0" smtClean="0"/>
              <a:t>En </a:t>
            </a:r>
            <a:r>
              <a:rPr lang="es-CO" dirty="0"/>
              <a:t>su matrimonio usted no sabe qué esta pasando pero algo, ¡algo no esta funcionando bien! Y usted se siente ansioso-a, O tal vez han llegado a ser tan serios los problemas en su matrimonio, que ya están hablando de divorcio. O ya te divorciaste y tus problemas ahora son más grandes todavía. Y ahora los problemas han cambiado tus hijos andan mal… Tú te sientes enferma, -0-</a:t>
            </a:r>
          </a:p>
          <a:p>
            <a:pPr lvl="1"/>
            <a:r>
              <a:rPr lang="es-CO" dirty="0"/>
              <a:t>En el trabajo… problemas económicos, ansiedad por las cosas que suceden en nuestra ciudad y te llenan de temor, ¡estas abrumada! O abrumado, Por tantas cosas que te han sobrevenido. </a:t>
            </a:r>
          </a:p>
        </p:txBody>
      </p:sp>
    </p:spTree>
    <p:extLst>
      <p:ext uri="{BB962C8B-B14F-4D97-AF65-F5344CB8AC3E}">
        <p14:creationId xmlns:p14="http://schemas.microsoft.com/office/powerpoint/2010/main" val="412399183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dirty="0"/>
              <a:t>Tal vez hasta has perdido la esperanza de vivir, Pablo dice a los Corintios estamos atribulados en todo…pero luego exclama: </a:t>
            </a:r>
            <a:r>
              <a:rPr lang="es-CO" dirty="0" smtClean="0"/>
              <a:t>«</a:t>
            </a:r>
            <a:r>
              <a:rPr lang="es-CO" dirty="0" smtClean="0">
                <a:latin typeface="Agency FB" pitchFamily="34" charset="0"/>
              </a:rPr>
              <a:t>Que </a:t>
            </a:r>
            <a:r>
              <a:rPr lang="es-CO" dirty="0">
                <a:latin typeface="Agency FB" pitchFamily="34" charset="0"/>
              </a:rPr>
              <a:t>el Dios de toda consolación, nos consuela en todas nuestras tribulaciones, para que nosotros consolemos a otros con la misma consolación con la que hemos sido </a:t>
            </a:r>
            <a:r>
              <a:rPr lang="es-CO" dirty="0" smtClean="0">
                <a:latin typeface="Agency FB" pitchFamily="34" charset="0"/>
              </a:rPr>
              <a:t>consolados</a:t>
            </a:r>
            <a:r>
              <a:rPr lang="es-CO" dirty="0" smtClean="0"/>
              <a:t>». </a:t>
            </a:r>
            <a:r>
              <a:rPr lang="es-CO" dirty="0" smtClean="0">
                <a:solidFill>
                  <a:srgbClr val="FF0000"/>
                </a:solidFill>
              </a:rPr>
              <a:t>(2Cor.1:4).</a:t>
            </a:r>
          </a:p>
          <a:p>
            <a:pPr lvl="1"/>
            <a:r>
              <a:rPr lang="es-CO" dirty="0" smtClean="0"/>
              <a:t> </a:t>
            </a:r>
            <a:r>
              <a:rPr lang="es-CO" dirty="0"/>
              <a:t>Dios nos consoló ¡Si! consoló al apóstol pablo en todas sus tribulaciones,¡ y me consoló a mi, Para que yo te de palabras de esperanza y de consuelo. No importa cuales y que tan grandes sean tus problemas. Estamos atribulados en todo… Mas el Dios de toda consolación que nos consoló a nosotros, si a Pablo y a Mi, os consuele en todas vuestras tribulaciones. </a:t>
            </a:r>
          </a:p>
          <a:p>
            <a:pPr lvl="1"/>
            <a:r>
              <a:rPr lang="es-CO" dirty="0"/>
              <a:t>¡Estamos atribulados en todo…! Una vasija de barro que sufre los embates de la vida, que sufre desgastes, emocionales, físicos, no hemos tenido que padecer azotes naufragios en alta </a:t>
            </a:r>
            <a:r>
              <a:rPr lang="es-CO" dirty="0" smtClean="0"/>
              <a:t>mar como le pasó a Pablo, pero</a:t>
            </a:r>
            <a:r>
              <a:rPr lang="es-CO" dirty="0"/>
              <a:t>, tal vez hemos sentido naufragar nuestras vidas, nuestro matrimonio. </a:t>
            </a:r>
            <a:endParaRPr lang="es-CO" dirty="0" smtClean="0"/>
          </a:p>
          <a:p>
            <a:pPr lvl="1"/>
            <a:r>
              <a:rPr lang="es-CO" dirty="0" smtClean="0"/>
              <a:t>O </a:t>
            </a:r>
            <a:r>
              <a:rPr lang="es-CO" dirty="0"/>
              <a:t>tantas vicisitudes que la vida nos </a:t>
            </a:r>
            <a:r>
              <a:rPr lang="es-CO" dirty="0" smtClean="0"/>
              <a:t>presenta, Dios </a:t>
            </a:r>
            <a:r>
              <a:rPr lang="es-CO" dirty="0"/>
              <a:t>quiere que tu experimentes su poder obrando en ti, consolándote, fortaleciéndote por el poder </a:t>
            </a:r>
            <a:r>
              <a:rPr lang="es-CO" dirty="0" smtClean="0"/>
              <a:t>de su </a:t>
            </a:r>
            <a:r>
              <a:rPr lang="es-CO" dirty="0"/>
              <a:t>Santo Espíritu. Dile si, Señor fortaléceme con tu poder, fortaléceme en el poder de tu fuerza. Dirige mi </a:t>
            </a:r>
            <a:r>
              <a:rPr lang="es-CO" dirty="0" smtClean="0"/>
              <a:t>vida Señor.</a:t>
            </a:r>
            <a:endParaRPr lang="es-CO" dirty="0"/>
          </a:p>
          <a:p>
            <a:endParaRPr lang="es-CO" dirty="0"/>
          </a:p>
        </p:txBody>
      </p:sp>
    </p:spTree>
    <p:extLst>
      <p:ext uri="{BB962C8B-B14F-4D97-AF65-F5344CB8AC3E}">
        <p14:creationId xmlns:p14="http://schemas.microsoft.com/office/powerpoint/2010/main" val="160784437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r>
              <a:rPr lang="es-CO" sz="3400" b="1" u="sng" dirty="0" smtClean="0"/>
              <a:t>Cuarto</a:t>
            </a:r>
            <a:r>
              <a:rPr lang="es-CO" dirty="0" smtClean="0"/>
              <a:t>: Es </a:t>
            </a:r>
            <a:r>
              <a:rPr lang="es-CO" dirty="0"/>
              <a:t>un tesoro porque a pesar de que las </a:t>
            </a:r>
            <a:r>
              <a:rPr lang="es-CO" dirty="0" smtClean="0"/>
              <a:t>vasijas </a:t>
            </a:r>
            <a:r>
              <a:rPr lang="es-CO" dirty="0"/>
              <a:t>son de barro, y abrigan temores, llevan un tesoro dentro. </a:t>
            </a:r>
          </a:p>
          <a:p>
            <a:pPr lvl="1"/>
            <a:endParaRPr lang="es-CO" dirty="0" smtClean="0"/>
          </a:p>
          <a:p>
            <a:pPr lvl="1"/>
            <a:r>
              <a:rPr lang="es-CO" dirty="0" smtClean="0"/>
              <a:t>Temores</a:t>
            </a:r>
            <a:r>
              <a:rPr lang="es-CO" dirty="0"/>
              <a:t>... Pablo sabia de lo que estaba hablando, temores entre los hermanos, temores de dentro y temores de </a:t>
            </a:r>
            <a:r>
              <a:rPr lang="es-CO" dirty="0" smtClean="0"/>
              <a:t>fuera. </a:t>
            </a:r>
            <a:r>
              <a:rPr lang="es-CO" dirty="0"/>
              <a:t>Josué también cuando iba a suceder a Moisés tenia miedo, y era un hombre de guerra, pero ¡¡SI!! tenia miedo, por eso el Señor le dice </a:t>
            </a:r>
            <a:r>
              <a:rPr lang="es-CO" dirty="0" smtClean="0"/>
              <a:t>«</a:t>
            </a:r>
            <a:r>
              <a:rPr lang="es-CO" dirty="0" smtClean="0">
                <a:latin typeface="Agency FB" pitchFamily="34" charset="0"/>
              </a:rPr>
              <a:t>No </a:t>
            </a:r>
            <a:r>
              <a:rPr lang="es-CO" dirty="0">
                <a:latin typeface="Agency FB" pitchFamily="34" charset="0"/>
              </a:rPr>
              <a:t>temas, ni desmayes, porque yo estoy contigo, nunca te dejare ni te desampararé, así como estuve con moisés estaré </a:t>
            </a:r>
            <a:r>
              <a:rPr lang="es-CO" dirty="0" smtClean="0">
                <a:latin typeface="Agency FB" pitchFamily="34" charset="0"/>
              </a:rPr>
              <a:t>contigo</a:t>
            </a:r>
            <a:r>
              <a:rPr lang="es-CO" dirty="0" smtClean="0"/>
              <a:t>». </a:t>
            </a:r>
            <a:r>
              <a:rPr lang="es-CO" dirty="0" smtClean="0">
                <a:solidFill>
                  <a:srgbClr val="FF0000"/>
                </a:solidFill>
              </a:rPr>
              <a:t>(Josué 1:5).</a:t>
            </a:r>
          </a:p>
          <a:p>
            <a:pPr lvl="1"/>
            <a:r>
              <a:rPr lang="es-CO" dirty="0" smtClean="0"/>
              <a:t>No dudo </a:t>
            </a:r>
            <a:r>
              <a:rPr lang="es-CO" dirty="0"/>
              <a:t>que la mayoría de nosotros abriguemos temores porque hoy por hoy, la gente va a </a:t>
            </a:r>
            <a:r>
              <a:rPr lang="es-CO" dirty="0" smtClean="0"/>
              <a:t>la tienda a comprar la </a:t>
            </a:r>
            <a:r>
              <a:rPr lang="es-CO" dirty="0"/>
              <a:t>lecho o el pan y </a:t>
            </a:r>
            <a:r>
              <a:rPr lang="es-CO" dirty="0" smtClean="0"/>
              <a:t>de pronto salen </a:t>
            </a:r>
            <a:r>
              <a:rPr lang="es-CO" dirty="0"/>
              <a:t>a relucir armas de alto poder disparando para cegar las vidas, o vas a visitar algún amigo al hospital y ahí hay también este peligro; los niños, adolescentes, y jóvenes van a la escuela y a veces no </a:t>
            </a:r>
            <a:r>
              <a:rPr lang="es-CO" dirty="0" smtClean="0"/>
              <a:t>regresan. Cristo </a:t>
            </a:r>
            <a:r>
              <a:rPr lang="es-CO" dirty="0"/>
              <a:t>dijo que la maldad se iba a </a:t>
            </a:r>
            <a:r>
              <a:rPr lang="es-CO" dirty="0" smtClean="0"/>
              <a:t>multiplicar </a:t>
            </a:r>
            <a:r>
              <a:rPr lang="es-CO" dirty="0" smtClean="0">
                <a:solidFill>
                  <a:srgbClr val="FF0000"/>
                </a:solidFill>
              </a:rPr>
              <a:t>(Mat.24:12). </a:t>
            </a:r>
            <a:r>
              <a:rPr lang="es-CO" dirty="0" smtClean="0"/>
              <a:t>A </a:t>
            </a:r>
            <a:r>
              <a:rPr lang="es-CO" dirty="0"/>
              <a:t>nosotros los creyentes nos dijo: ¡¡No temas!! </a:t>
            </a:r>
            <a:r>
              <a:rPr lang="es-CO" dirty="0" smtClean="0"/>
              <a:t>«He </a:t>
            </a:r>
            <a:r>
              <a:rPr lang="es-CO" dirty="0"/>
              <a:t>aquí que yo estoy con vosotros , todos los días de tu vida, hasta el fin del </a:t>
            </a:r>
            <a:r>
              <a:rPr lang="es-CO" dirty="0" smtClean="0"/>
              <a:t>siglo» </a:t>
            </a:r>
            <a:r>
              <a:rPr lang="es-CO" dirty="0" smtClean="0">
                <a:solidFill>
                  <a:srgbClr val="FF0000"/>
                </a:solidFill>
              </a:rPr>
              <a:t>(Mat.28:20 up.).</a:t>
            </a:r>
          </a:p>
          <a:p>
            <a:pPr lvl="1"/>
            <a:r>
              <a:rPr lang="es-CO" dirty="0" smtClean="0"/>
              <a:t> Una </a:t>
            </a:r>
            <a:r>
              <a:rPr lang="es-CO" dirty="0"/>
              <a:t>vasija aunque experimente temores tiene un tesoro dentro, llena de Poder, Las arras de nuestra herencia su </a:t>
            </a:r>
            <a:r>
              <a:rPr lang="es-CO" dirty="0" smtClean="0"/>
              <a:t>Espíritu</a:t>
            </a:r>
            <a:r>
              <a:rPr lang="es-CO" dirty="0"/>
              <a:t>, ¡¡No temas!! </a:t>
            </a:r>
            <a:r>
              <a:rPr lang="es-CO" dirty="0" smtClean="0"/>
              <a:t>«</a:t>
            </a:r>
            <a:r>
              <a:rPr lang="es-CO" dirty="0" smtClean="0">
                <a:latin typeface="Agency FB" pitchFamily="34" charset="0"/>
              </a:rPr>
              <a:t>Porque </a:t>
            </a:r>
            <a:r>
              <a:rPr lang="es-CO" dirty="0">
                <a:latin typeface="Agency FB" pitchFamily="34" charset="0"/>
              </a:rPr>
              <a:t>no nos ha dado Dios espíritu de temor sino de poder, de amor y de dominio </a:t>
            </a:r>
            <a:r>
              <a:rPr lang="es-CO" dirty="0" smtClean="0">
                <a:latin typeface="Agency FB" pitchFamily="34" charset="0"/>
              </a:rPr>
              <a:t>propio</a:t>
            </a:r>
            <a:r>
              <a:rPr lang="es-CO" dirty="0" smtClean="0"/>
              <a:t>». </a:t>
            </a:r>
            <a:r>
              <a:rPr lang="es-CO" b="1" dirty="0" smtClean="0">
                <a:solidFill>
                  <a:srgbClr val="FF0000"/>
                </a:solidFill>
              </a:rPr>
              <a:t>(2Tim.1:7).</a:t>
            </a:r>
            <a:endParaRPr lang="es-CO" b="1" dirty="0">
              <a:solidFill>
                <a:srgbClr val="FF0000"/>
              </a:solidFill>
            </a:endParaRPr>
          </a:p>
        </p:txBody>
      </p:sp>
    </p:spTree>
    <p:extLst>
      <p:ext uri="{BB962C8B-B14F-4D97-AF65-F5344CB8AC3E}">
        <p14:creationId xmlns:p14="http://schemas.microsoft.com/office/powerpoint/2010/main" val="14728438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20000"/>
              <a:lumOff val="80000"/>
            </a:schemeClr>
          </a:solidFill>
          <a:scene3d>
            <a:camera prst="orthographicFront"/>
            <a:lightRig rig="threePt" dir="t"/>
          </a:scene3d>
          <a:sp3d>
            <a:bevelT w="139700" prst="cross"/>
          </a:sp3d>
        </p:spPr>
        <p:txBody>
          <a:bodyPr>
            <a:normAutofit fontScale="77500" lnSpcReduction="20000"/>
          </a:bodyPr>
          <a:lstStyle/>
          <a:p>
            <a:r>
              <a:rPr lang="es-CO" dirty="0"/>
              <a:t>Y si el es por nosotros, ¡¡quien contra nosotros es!!, Es un tesoro que llevamos en vasijas de barro, para que no confiemos en nosotros mismos, sino en el poder de Dios.</a:t>
            </a:r>
          </a:p>
          <a:p>
            <a:r>
              <a:rPr lang="es-CO" dirty="0"/>
              <a:t>El Señor mismo nos libró dice el apóstol Pablo y aun estamos seguros de que nos librará de tan grande muerte.</a:t>
            </a:r>
          </a:p>
          <a:p>
            <a:r>
              <a:rPr lang="es-CO" dirty="0"/>
              <a:t>Hoy que se ha multiplicado la maldad, muchos confían en sus guardias de </a:t>
            </a:r>
            <a:r>
              <a:rPr lang="es-CO" dirty="0" smtClean="0"/>
              <a:t>seguridad. </a:t>
            </a:r>
            <a:r>
              <a:rPr lang="es-CO" dirty="0"/>
              <a:t>Las cosas que suceden son oportunidades que Dios tiene para que aprendamos a confiar en El, Porque tu socorro no viene de ninguna fuente humana tu socorro viene de Jehová que hizo el cielo y la tierra, y no deja que tu pie vaya al resbaladero. </a:t>
            </a:r>
            <a:endParaRPr lang="es-CO" dirty="0" smtClean="0"/>
          </a:p>
          <a:p>
            <a:pPr marL="0" indent="0">
              <a:buNone/>
            </a:pPr>
            <a:endParaRPr lang="es-CO" dirty="0" smtClean="0"/>
          </a:p>
          <a:p>
            <a:pPr marL="0" indent="0">
              <a:buNone/>
            </a:pPr>
            <a:r>
              <a:rPr lang="es-CO" dirty="0" smtClean="0"/>
              <a:t>Un </a:t>
            </a:r>
            <a:r>
              <a:rPr lang="es-CO" dirty="0"/>
              <a:t>hombre que esta buscando con todo su corazón a Dios, vivió la siguiente experiencia. Por causa de la Providencia Divina, </a:t>
            </a:r>
            <a:r>
              <a:rPr lang="es-CO" dirty="0" smtClean="0"/>
              <a:t>salió </a:t>
            </a:r>
            <a:r>
              <a:rPr lang="es-CO" dirty="0"/>
              <a:t>de la habitación donde se encontraba hospitalizado un amigo y con dos amigos que le acompañaban y cuando regresó…. ¡Estaban </a:t>
            </a:r>
            <a:r>
              <a:rPr lang="es-CO" dirty="0" smtClean="0"/>
              <a:t>muertos. </a:t>
            </a:r>
            <a:endParaRPr lang="es-CO" dirty="0"/>
          </a:p>
        </p:txBody>
      </p:sp>
    </p:spTree>
    <p:extLst>
      <p:ext uri="{BB962C8B-B14F-4D97-AF65-F5344CB8AC3E}">
        <p14:creationId xmlns:p14="http://schemas.microsoft.com/office/powerpoint/2010/main" val="21764919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lumMod val="95000"/>
            </a:schemeClr>
          </a:solidFill>
          <a:scene3d>
            <a:camera prst="orthographicFront"/>
            <a:lightRig rig="threePt" dir="t"/>
          </a:scene3d>
          <a:sp3d>
            <a:bevelT w="165100" prst="coolSlant"/>
          </a:sp3d>
        </p:spPr>
        <p:txBody>
          <a:bodyPr>
            <a:normAutofit fontScale="77500" lnSpcReduction="20000"/>
          </a:bodyPr>
          <a:lstStyle/>
          <a:p>
            <a:r>
              <a:rPr lang="es-CO" dirty="0"/>
              <a:t>Di tu también a tu alma: alma mía Dirige la mirada hacia los cerros de donde vendrá tu socorro? Mi socorro viene de Jehová que hizo el cielo y la tierra.</a:t>
            </a:r>
          </a:p>
          <a:p>
            <a:pPr lvl="1"/>
            <a:r>
              <a:rPr lang="es-CO" sz="3100" dirty="0"/>
              <a:t>Habían perdido la esperanza de conservar la vida. Transitando de sur a norte, por la carretera, Camargo-Chihuahua, perdí el control del carro, y mientras este zigzagueaba en la carretera, yo Gritaba: ¡Cristo! ¡Cristo! ¡Cristo!, de pronto dio el carro un Viraje en U y vimos un monte que se venia contra nosotros, pensé que íbamos a perder la vida, oímos un tremendo chirriar de frenos, y sentí un jalón fuertísimo del volante girando hacia la izquierda, y apareció el carro estacionado perfectamente a un lado de la carretera, y nosotros ilesos pero en sentido contrario, es decir de norte a sur. Hoy cuando viajo por carretera, mas que nunca se que mi socorro viene de Jehová, que hizo el cielo y la tierra</a:t>
            </a:r>
            <a:r>
              <a:rPr lang="es-CO" sz="3100" dirty="0" smtClean="0"/>
              <a:t>. ¡Alabado sea el Nombre de Dios!</a:t>
            </a:r>
            <a:endParaRPr lang="es-CO" dirty="0"/>
          </a:p>
          <a:p>
            <a:r>
              <a:rPr lang="es-CO" dirty="0"/>
              <a:t>Son oportunidades que Dios tiene para mostrar en ti su </a:t>
            </a:r>
            <a:r>
              <a:rPr lang="es-CO" dirty="0" smtClean="0"/>
              <a:t>poder, y que tu glorifiques su Nombre.</a:t>
            </a:r>
            <a:endParaRPr lang="es-CO" dirty="0"/>
          </a:p>
        </p:txBody>
      </p:sp>
    </p:spTree>
    <p:extLst>
      <p:ext uri="{BB962C8B-B14F-4D97-AF65-F5344CB8AC3E}">
        <p14:creationId xmlns:p14="http://schemas.microsoft.com/office/powerpoint/2010/main" val="14838193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a:bodyPr>
          <a:lstStyle/>
          <a:p>
            <a:r>
              <a:rPr lang="es-CO" sz="4800" b="1" dirty="0" smtClean="0"/>
              <a:t>Conclusión.</a:t>
            </a:r>
            <a:endParaRPr lang="es-CO" sz="4800" b="1" dirty="0"/>
          </a:p>
        </p:txBody>
      </p:sp>
      <p:sp>
        <p:nvSpPr>
          <p:cNvPr id="3" name="2 Marcador de contenido"/>
          <p:cNvSpPr>
            <a:spLocks noGrp="1"/>
          </p:cNvSpPr>
          <p:nvPr>
            <p:ph idx="1"/>
          </p:nvPr>
        </p:nvSpPr>
        <p:spPr>
          <a:xfrm>
            <a:off x="457200" y="1600200"/>
            <a:ext cx="8229600" cy="4853136"/>
          </a:xfrm>
          <a:solidFill>
            <a:schemeClr val="bg1"/>
          </a:solidFill>
          <a:scene3d>
            <a:camera prst="orthographicFront"/>
            <a:lightRig rig="threePt" dir="t"/>
          </a:scene3d>
          <a:sp3d>
            <a:bevelT w="139700" h="139700" prst="divot"/>
          </a:sp3d>
        </p:spPr>
        <p:txBody>
          <a:bodyPr>
            <a:normAutofit fontScale="77500" lnSpcReduction="20000"/>
          </a:bodyPr>
          <a:lstStyle/>
          <a:p>
            <a:pPr marL="0" indent="0" algn="ctr">
              <a:buNone/>
            </a:pPr>
            <a:r>
              <a:rPr lang="es-CO" dirty="0" smtClean="0"/>
              <a:t>Llevamos </a:t>
            </a:r>
            <a:r>
              <a:rPr lang="es-CO" dirty="0"/>
              <a:t>un tesoro </a:t>
            </a:r>
            <a:r>
              <a:rPr lang="es-CO" dirty="0" smtClean="0"/>
              <a:t>dentro de nosotros, </a:t>
            </a:r>
            <a:r>
              <a:rPr lang="es-CO" dirty="0"/>
              <a:t>el conocimiento de Nuestro Señor Jesucristo que es poder de Dios para salvación, PERO… en vasijas de barro, que </a:t>
            </a:r>
            <a:r>
              <a:rPr lang="es-CO" dirty="0" smtClean="0"/>
              <a:t>sufren persecución, </a:t>
            </a:r>
            <a:r>
              <a:rPr lang="es-CO" dirty="0"/>
              <a:t>tribulación, </a:t>
            </a:r>
            <a:r>
              <a:rPr lang="es-CO" dirty="0" smtClean="0"/>
              <a:t>temores, </a:t>
            </a:r>
            <a:r>
              <a:rPr lang="es-CO" dirty="0"/>
              <a:t>inseguridad, etc. </a:t>
            </a:r>
          </a:p>
          <a:p>
            <a:pPr marL="0" indent="0" algn="ctr">
              <a:buNone/>
            </a:pPr>
            <a:endParaRPr lang="es-CO" dirty="0" smtClean="0"/>
          </a:p>
          <a:p>
            <a:pPr marL="0" indent="0" algn="ctr">
              <a:buNone/>
            </a:pPr>
            <a:r>
              <a:rPr lang="es-CO" dirty="0" smtClean="0"/>
              <a:t>Atribulados </a:t>
            </a:r>
            <a:r>
              <a:rPr lang="es-CO" dirty="0"/>
              <a:t>en todo ¡¡Tal vez hasta has perdido la esperanza de salvar la vida!! </a:t>
            </a:r>
            <a:r>
              <a:rPr lang="es-CO" dirty="0" smtClean="0"/>
              <a:t>Déjame </a:t>
            </a:r>
            <a:r>
              <a:rPr lang="es-CO" dirty="0"/>
              <a:t>decirte que son oportunidades que Dios tiene para manifestar su poder en ti. Para que la excelencia del poder sea de Dios y no de nosotros. </a:t>
            </a:r>
          </a:p>
          <a:p>
            <a:pPr marL="0" indent="0">
              <a:buNone/>
            </a:pPr>
            <a:endParaRPr lang="es-CO" dirty="0" smtClean="0"/>
          </a:p>
          <a:p>
            <a:pPr marL="0" indent="0" algn="ctr">
              <a:buNone/>
            </a:pPr>
            <a:r>
              <a:rPr lang="es-CO" dirty="0" smtClean="0"/>
              <a:t>Yo </a:t>
            </a:r>
            <a:r>
              <a:rPr lang="es-CO" dirty="0"/>
              <a:t>te invito a confiar en el poder de Dios… Estos confían en carros y aquellos en caballos, pero nosotros del Nombre de Jehová tendremos memoria, ¡ALELUYA¡ </a:t>
            </a:r>
          </a:p>
        </p:txBody>
      </p:sp>
    </p:spTree>
    <p:extLst>
      <p:ext uri="{BB962C8B-B14F-4D97-AF65-F5344CB8AC3E}">
        <p14:creationId xmlns:p14="http://schemas.microsoft.com/office/powerpoint/2010/main" val="19086198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a:scene3d>
            <a:camera prst="orthographicFront"/>
            <a:lightRig rig="threePt" dir="t"/>
          </a:scene3d>
          <a:sp3d>
            <a:bevelT w="165100" prst="coolSlant"/>
          </a:sp3d>
        </p:spPr>
        <p:txBody>
          <a:bodyPr>
            <a:normAutofit fontScale="85000" lnSpcReduction="10000"/>
          </a:bodyPr>
          <a:lstStyle/>
          <a:p>
            <a:pPr marL="0" indent="0" algn="ctr">
              <a:buNone/>
            </a:pPr>
            <a:r>
              <a:rPr lang="es-CO" i="1" dirty="0" smtClean="0"/>
              <a:t>Quizá querrás decirle al Señor: </a:t>
            </a:r>
            <a:r>
              <a:rPr lang="es-CO" i="1" dirty="0"/>
              <a:t>¿</a:t>
            </a:r>
            <a:r>
              <a:rPr lang="es-CO" b="1" i="1" dirty="0">
                <a:latin typeface="Agency FB" pitchFamily="34" charset="0"/>
              </a:rPr>
              <a:t>En nosotros no hay fuerza y a ti volvemos nuestros ojos</a:t>
            </a:r>
            <a:r>
              <a:rPr lang="es-CO" i="1" dirty="0"/>
              <a:t>? </a:t>
            </a:r>
            <a:r>
              <a:rPr lang="es-CO" i="1" dirty="0" smtClean="0"/>
              <a:t>Así </a:t>
            </a:r>
            <a:r>
              <a:rPr lang="es-CO" i="1" dirty="0"/>
              <a:t>le dijo un rey cuando lo tenían sitiado sus enemigos y eran mas fuertes y poderosos. Y Dios le dio la victoria sobre sus enemigos</a:t>
            </a:r>
            <a:r>
              <a:rPr lang="es-CO" i="1" dirty="0" smtClean="0"/>
              <a:t>. </a:t>
            </a:r>
            <a:r>
              <a:rPr lang="es-CO" i="1" dirty="0" smtClean="0">
                <a:solidFill>
                  <a:srgbClr val="FF0000"/>
                </a:solidFill>
              </a:rPr>
              <a:t>(2Cro. 20:12).</a:t>
            </a:r>
            <a:endParaRPr lang="es-CO" dirty="0">
              <a:solidFill>
                <a:srgbClr val="FF0000"/>
              </a:solidFill>
            </a:endParaRPr>
          </a:p>
          <a:p>
            <a:pPr marL="0" indent="0" algn="ctr">
              <a:buNone/>
            </a:pPr>
            <a:endParaRPr lang="es-CO" i="1" dirty="0" smtClean="0"/>
          </a:p>
          <a:p>
            <a:pPr marL="0" indent="0" algn="ctr">
              <a:buNone/>
            </a:pPr>
            <a:r>
              <a:rPr lang="es-CO" i="1" dirty="0" smtClean="0"/>
              <a:t>Concédeme </a:t>
            </a:r>
            <a:r>
              <a:rPr lang="es-CO" i="1" dirty="0"/>
              <a:t>experimentar lo mismo que Pablo cuando tres veces </a:t>
            </a:r>
            <a:r>
              <a:rPr lang="es-CO" i="1" dirty="0" smtClean="0"/>
              <a:t>le </a:t>
            </a:r>
            <a:r>
              <a:rPr lang="es-CO" i="1" dirty="0"/>
              <a:t>rogó que le </a:t>
            </a:r>
            <a:r>
              <a:rPr lang="es-CO" i="1" dirty="0" smtClean="0"/>
              <a:t>quitase </a:t>
            </a:r>
            <a:r>
              <a:rPr lang="es-CO" i="1" dirty="0"/>
              <a:t>aquel aguijón que era como un verdadero delegado de </a:t>
            </a:r>
            <a:r>
              <a:rPr lang="es-CO" i="1" dirty="0" smtClean="0"/>
              <a:t>Satanás,  </a:t>
            </a:r>
            <a:r>
              <a:rPr lang="es-CO" i="1" dirty="0"/>
              <a:t>y </a:t>
            </a:r>
            <a:r>
              <a:rPr lang="es-CO" i="1" dirty="0" smtClean="0"/>
              <a:t>Dios le respondió: </a:t>
            </a:r>
            <a:r>
              <a:rPr lang="es-CO" i="1" dirty="0"/>
              <a:t>Bástate mi gracia, porque mi poder se perfecciona en tu debilidad</a:t>
            </a:r>
            <a:r>
              <a:rPr lang="es-CO" i="1" dirty="0" smtClean="0"/>
              <a:t>.</a:t>
            </a:r>
          </a:p>
          <a:p>
            <a:pPr marL="0" indent="0" algn="ctr">
              <a:buNone/>
            </a:pPr>
            <a:endParaRPr lang="es-CO" i="1" dirty="0" smtClean="0"/>
          </a:p>
          <a:p>
            <a:pPr marL="0" indent="0" algn="ctr">
              <a:buNone/>
            </a:pPr>
            <a:r>
              <a:rPr lang="es-CO" i="1" dirty="0" smtClean="0"/>
              <a:t>Mi </a:t>
            </a:r>
            <a:r>
              <a:rPr lang="es-CO" i="1" smtClean="0"/>
              <a:t>oración </a:t>
            </a:r>
            <a:r>
              <a:rPr lang="es-CO" i="1" smtClean="0"/>
              <a:t>en este </a:t>
            </a:r>
            <a:r>
              <a:rPr lang="es-CO" i="1" dirty="0" smtClean="0"/>
              <a:t>momento es </a:t>
            </a:r>
            <a:r>
              <a:rPr lang="es-CO" i="1" dirty="0" smtClean="0"/>
              <a:t>que este mensaje te haga sentir lo valioso que eres para Dios, que aunque eres vasija de barro, Él </a:t>
            </a:r>
            <a:r>
              <a:rPr lang="es-CO" i="1" smtClean="0"/>
              <a:t>te </a:t>
            </a:r>
            <a:r>
              <a:rPr lang="es-CO" i="1" smtClean="0"/>
              <a:t>ama, </a:t>
            </a:r>
            <a:r>
              <a:rPr lang="es-CO" i="1" dirty="0" smtClean="0"/>
              <a:t>y quiere pasar la eternidad a tu lado. Amen.</a:t>
            </a:r>
            <a:endParaRPr lang="es-CO" dirty="0"/>
          </a:p>
        </p:txBody>
      </p:sp>
    </p:spTree>
    <p:extLst>
      <p:ext uri="{BB962C8B-B14F-4D97-AF65-F5344CB8AC3E}">
        <p14:creationId xmlns:p14="http://schemas.microsoft.com/office/powerpoint/2010/main" val="131733510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219</TotalTime>
  <Words>2463</Words>
  <Application>Microsoft Office PowerPoint</Application>
  <PresentationFormat>Presentación en pantalla (4:3)</PresentationFormat>
  <Paragraphs>66</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Vasijas de barro  con tesoros por dentro</vt:lpstr>
      <vt:lpstr>Vasijas de barro  con tesoros por dentro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Vasijas de barro con tesoros por dentro</dc:title>
  <dc:creator>FAMILIA FIERRO CH</dc:creator>
  <cp:lastModifiedBy>HUMBERTO</cp:lastModifiedBy>
  <cp:revision>26</cp:revision>
  <dcterms:created xsi:type="dcterms:W3CDTF">2013-11-01T14:36:16Z</dcterms:created>
  <dcterms:modified xsi:type="dcterms:W3CDTF">2016-03-16T13:38:20Z</dcterms:modified>
</cp:coreProperties>
</file>